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8" autoAdjust="0"/>
    <p:restoredTop sz="94660"/>
  </p:normalViewPr>
  <p:slideViewPr>
    <p:cSldViewPr snapToGrid="0">
      <p:cViewPr varScale="1">
        <p:scale>
          <a:sx n="57" d="100"/>
          <a:sy n="57" d="100"/>
        </p:scale>
        <p:origin x="460" y="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93956-BB8D-48ED-9BB5-3DDB5AE45319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56C9E-7814-4870-9F49-108DA48A1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02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8281-24D1-4D62-AA62-68D6D718ED1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13D9-CD0B-4A37-AC8E-E023BA193B2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396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8281-24D1-4D62-AA62-68D6D718ED1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13D9-CD0B-4A37-AC8E-E023BA193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38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8281-24D1-4D62-AA62-68D6D718ED1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13D9-CD0B-4A37-AC8E-E023BA193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047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8281-24D1-4D62-AA62-68D6D718ED1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13D9-CD0B-4A37-AC8E-E023BA193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691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8281-24D1-4D62-AA62-68D6D718ED1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13D9-CD0B-4A37-AC8E-E023BA193B2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46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8281-24D1-4D62-AA62-68D6D718ED1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13D9-CD0B-4A37-AC8E-E023BA193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45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8281-24D1-4D62-AA62-68D6D718ED1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13D9-CD0B-4A37-AC8E-E023BA193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930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8281-24D1-4D62-AA62-68D6D718ED1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13D9-CD0B-4A37-AC8E-E023BA193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00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8281-24D1-4D62-AA62-68D6D718ED1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13D9-CD0B-4A37-AC8E-E023BA193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02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C268281-24D1-4D62-AA62-68D6D718ED1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AE13D9-CD0B-4A37-AC8E-E023BA193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607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8281-24D1-4D62-AA62-68D6D718ED1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E13D9-CD0B-4A37-AC8E-E023BA193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722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C268281-24D1-4D62-AA62-68D6D718ED17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6AE13D9-CD0B-4A37-AC8E-E023BA193B2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853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4DFED-C5B0-098F-E506-AA9A784492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5" y="1420457"/>
            <a:ext cx="7005523" cy="2008543"/>
          </a:xfrm>
        </p:spPr>
        <p:txBody>
          <a:bodyPr>
            <a:noAutofit/>
          </a:bodyPr>
          <a:lstStyle/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June 2026 </a:t>
            </a:r>
            <a:b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E5ADFE-08AB-E702-0066-C5BF03A7CD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494492"/>
            <a:ext cx="7315200" cy="1655762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North Central Solid Waste Authority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94A421-D142-62C2-6DF4-E537363F3A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81" y="0"/>
            <a:ext cx="1950720" cy="18808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20AD44-B3EA-0816-F510-A80D1F9D11F0}"/>
              </a:ext>
            </a:extLst>
          </p:cNvPr>
          <p:cNvSpPr txBox="1"/>
          <p:nvPr/>
        </p:nvSpPr>
        <p:spPr>
          <a:xfrm>
            <a:off x="11826240" y="6488668"/>
            <a:ext cx="36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209988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6CA50-5E4C-ECDF-7177-A8D9F01215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48639"/>
            <a:ext cx="10833811" cy="1704443"/>
          </a:xfrm>
        </p:spPr>
        <p:txBody>
          <a:bodyPr>
            <a:noAutofit/>
          </a:bodyPr>
          <a:lstStyle/>
          <a:p>
            <a:r>
              <a:rPr lang="en-US" sz="6000" dirty="0"/>
              <a:t>Balance Sheet Report – June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CD47B8-F907-5A9F-C59D-9F800CF095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3104" y="2918765"/>
            <a:ext cx="10058400" cy="2392070"/>
          </a:xfrm>
        </p:spPr>
        <p:txBody>
          <a:bodyPr/>
          <a:lstStyle/>
          <a:p>
            <a:r>
              <a:rPr lang="en-US" dirty="0"/>
              <a:t>Total assets equaled - $740,167.49</a:t>
            </a:r>
          </a:p>
          <a:p>
            <a:endParaRPr lang="en-US" dirty="0"/>
          </a:p>
          <a:p>
            <a:r>
              <a:rPr lang="en-US" dirty="0"/>
              <a:t>Total liabilities equaled - $198,709.02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8A2571-2F5B-4E06-EE21-8470A7A716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9027" y="0"/>
            <a:ext cx="772974" cy="7452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19F876-E673-70DD-5A98-35CDF742870B}"/>
              </a:ext>
            </a:extLst>
          </p:cNvPr>
          <p:cNvSpPr txBox="1"/>
          <p:nvPr/>
        </p:nvSpPr>
        <p:spPr>
          <a:xfrm>
            <a:off x="11826240" y="6488668"/>
            <a:ext cx="36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82508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DE638-546A-59EA-7B2A-7899EB8ECF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359" y="605838"/>
            <a:ext cx="11097158" cy="893778"/>
          </a:xfrm>
        </p:spPr>
        <p:txBody>
          <a:bodyPr>
            <a:normAutofit/>
          </a:bodyPr>
          <a:lstStyle/>
          <a:p>
            <a:r>
              <a:rPr lang="en-US" sz="6000" dirty="0"/>
              <a:t>Revenue vs Costs – June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40CD0A-BD67-5A17-B6AD-CEC2DAD222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359" y="1499616"/>
            <a:ext cx="10058400" cy="2735886"/>
          </a:xfrm>
        </p:spPr>
        <p:txBody>
          <a:bodyPr>
            <a:normAutofit fontScale="77500" lnSpcReduction="20000"/>
          </a:bodyPr>
          <a:lstStyle/>
          <a:p>
            <a:r>
              <a:rPr lang="en-US" sz="1600" b="1" dirty="0"/>
              <a:t>June: </a:t>
            </a:r>
          </a:p>
          <a:p>
            <a:r>
              <a:rPr lang="en-US" sz="1600" b="1" dirty="0"/>
              <a:t>Total revenue – $843,638.73</a:t>
            </a:r>
          </a:p>
          <a:p>
            <a:r>
              <a:rPr lang="en-US" sz="1600" b="1" dirty="0"/>
              <a:t>Less (costs) –      $(455,572.32)</a:t>
            </a:r>
          </a:p>
          <a:p>
            <a:r>
              <a:rPr lang="en-US" sz="1600" b="1" dirty="0"/>
              <a:t>Profit (loss) –    $388,066.42</a:t>
            </a:r>
          </a:p>
          <a:p>
            <a:endParaRPr lang="en-US" sz="1600" b="1" dirty="0"/>
          </a:p>
          <a:p>
            <a:r>
              <a:rPr lang="en-US" sz="1600" b="1" dirty="0"/>
              <a:t>Year to date: </a:t>
            </a:r>
          </a:p>
          <a:p>
            <a:r>
              <a:rPr lang="en-US" sz="1600" b="1" dirty="0"/>
              <a:t>Total revenue - $7,649,767.96</a:t>
            </a:r>
          </a:p>
          <a:p>
            <a:r>
              <a:rPr lang="en-US" sz="1600" b="1" dirty="0"/>
              <a:t>Less (costs) –     $7,527,418.27</a:t>
            </a:r>
          </a:p>
          <a:p>
            <a:r>
              <a:rPr lang="en-US" sz="1600" b="1" dirty="0"/>
              <a:t>Profit (loss) -   $122,349.69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251CEA-2136-BB65-2779-49C75E7AE561}"/>
              </a:ext>
            </a:extLst>
          </p:cNvPr>
          <p:cNvSpPr txBox="1"/>
          <p:nvPr/>
        </p:nvSpPr>
        <p:spPr>
          <a:xfrm>
            <a:off x="11826240" y="6488668"/>
            <a:ext cx="36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FFDBE5-A823-CF3D-FFD3-91733B9E7020}"/>
              </a:ext>
            </a:extLst>
          </p:cNvPr>
          <p:cNvSpPr txBox="1"/>
          <p:nvPr/>
        </p:nvSpPr>
        <p:spPr>
          <a:xfrm>
            <a:off x="11826240" y="6488668"/>
            <a:ext cx="36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F7229A-9356-5381-411B-8F5BF9D181A6}"/>
              </a:ext>
            </a:extLst>
          </p:cNvPr>
          <p:cNvCxnSpPr>
            <a:cxnSpLocks/>
          </p:cNvCxnSpPr>
          <p:nvPr/>
        </p:nvCxnSpPr>
        <p:spPr>
          <a:xfrm>
            <a:off x="1960474" y="3869741"/>
            <a:ext cx="14703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AD91C8B-DBB0-6226-8064-024FCBA4A952}"/>
              </a:ext>
            </a:extLst>
          </p:cNvPr>
          <p:cNvCxnSpPr/>
          <p:nvPr/>
        </p:nvCxnSpPr>
        <p:spPr>
          <a:xfrm>
            <a:off x="2018995" y="2370125"/>
            <a:ext cx="15800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2119C4D-7080-8EF3-10B2-EE24A455C2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9027" y="0"/>
            <a:ext cx="772974" cy="74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613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D5006-111D-0C40-7099-6E0D834F0A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37" y="693115"/>
            <a:ext cx="8353958" cy="826618"/>
          </a:xfrm>
        </p:spPr>
        <p:txBody>
          <a:bodyPr>
            <a:noAutofit/>
          </a:bodyPr>
          <a:lstStyle/>
          <a:p>
            <a:r>
              <a:rPr lang="en-US" sz="6000" dirty="0"/>
              <a:t>Century Bank (Espanola)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AEB217-B709-AFDE-4B82-E994537F16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36" y="1519733"/>
            <a:ext cx="11016691" cy="281086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Beginning balance - 				$131,310.83</a:t>
            </a:r>
          </a:p>
          <a:p>
            <a:r>
              <a:rPr lang="en-US" dirty="0"/>
              <a:t>Add : deposits totaling – 			$597,187.36</a:t>
            </a:r>
          </a:p>
          <a:p>
            <a:r>
              <a:rPr lang="en-US" dirty="0"/>
              <a:t>Less: outgoing payments totaling –    $(492,888.54)</a:t>
            </a:r>
          </a:p>
          <a:p>
            <a:r>
              <a:rPr lang="en-US" dirty="0"/>
              <a:t>Net change of - 					$104,298.82</a:t>
            </a:r>
          </a:p>
          <a:p>
            <a:r>
              <a:rPr lang="en-US" dirty="0"/>
              <a:t>ending balance - 					$235,609.65</a:t>
            </a:r>
          </a:p>
          <a:p>
            <a:r>
              <a:rPr lang="en-US" dirty="0"/>
              <a:t>Current balance - 					$134,074.54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74C6C1-87CC-6ADC-E8DD-1F05B1A4BCC4}"/>
              </a:ext>
            </a:extLst>
          </p:cNvPr>
          <p:cNvSpPr txBox="1"/>
          <p:nvPr/>
        </p:nvSpPr>
        <p:spPr>
          <a:xfrm>
            <a:off x="11826240" y="6488668"/>
            <a:ext cx="36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7AE07C-F91B-26B4-08FC-9A5758101D58}"/>
              </a:ext>
            </a:extLst>
          </p:cNvPr>
          <p:cNvCxnSpPr/>
          <p:nvPr/>
        </p:nvCxnSpPr>
        <p:spPr>
          <a:xfrm>
            <a:off x="7198157" y="3247949"/>
            <a:ext cx="267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0ABE409-41AC-796B-CB05-5187A524EC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9027" y="0"/>
            <a:ext cx="772974" cy="74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73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3276C-1C87-5C2B-7557-C54E9C3D2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491" y="488290"/>
            <a:ext cx="10728960" cy="945490"/>
          </a:xfrm>
        </p:spPr>
        <p:txBody>
          <a:bodyPr>
            <a:noAutofit/>
          </a:bodyPr>
          <a:lstStyle/>
          <a:p>
            <a:r>
              <a:rPr lang="en-US" sz="5400" dirty="0"/>
              <a:t>N.M. Bank &amp; Trust (Tierra Amarilla)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1BBE55-8EEF-02FD-EFB8-7E242006F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491" y="1624638"/>
            <a:ext cx="10058400" cy="2705960"/>
          </a:xfrm>
        </p:spPr>
        <p:txBody>
          <a:bodyPr>
            <a:normAutofit/>
          </a:bodyPr>
          <a:lstStyle/>
          <a:p>
            <a:r>
              <a:rPr lang="en-US" dirty="0"/>
              <a:t>Beginning balance - 					$2,607.80</a:t>
            </a:r>
          </a:p>
          <a:p>
            <a:r>
              <a:rPr lang="en-US" dirty="0"/>
              <a:t>Add (deposit) - 						$3,048.18</a:t>
            </a:r>
          </a:p>
          <a:p>
            <a:r>
              <a:rPr lang="en-US" dirty="0"/>
              <a:t>Less (withdrawal) - 				      	$0</a:t>
            </a:r>
          </a:p>
          <a:p>
            <a:r>
              <a:rPr lang="en-US" dirty="0"/>
              <a:t>Net change – 							$5,655.98</a:t>
            </a:r>
          </a:p>
          <a:p>
            <a:r>
              <a:rPr lang="en-US" dirty="0"/>
              <a:t>Ending balance for this account - 		$5,655.98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5846A4-DB53-0C34-9439-3D217CB6B23A}"/>
              </a:ext>
            </a:extLst>
          </p:cNvPr>
          <p:cNvSpPr txBox="1"/>
          <p:nvPr/>
        </p:nvSpPr>
        <p:spPr>
          <a:xfrm>
            <a:off x="11826240" y="6488668"/>
            <a:ext cx="36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34119B3-512B-A1A7-ADAC-5B670577EFAA}"/>
              </a:ext>
            </a:extLst>
          </p:cNvPr>
          <p:cNvCxnSpPr/>
          <p:nvPr/>
        </p:nvCxnSpPr>
        <p:spPr>
          <a:xfrm>
            <a:off x="8412480" y="3050438"/>
            <a:ext cx="19824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3392A20-4E9B-E873-697C-51FCFBCF25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9027" y="0"/>
            <a:ext cx="772974" cy="74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46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A1E1B-8609-BDB6-15EC-F1474B337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3270" y="541325"/>
            <a:ext cx="6803136" cy="841247"/>
          </a:xfrm>
        </p:spPr>
        <p:txBody>
          <a:bodyPr>
            <a:noAutofit/>
          </a:bodyPr>
          <a:lstStyle/>
          <a:p>
            <a:r>
              <a:rPr lang="en-US" sz="6000" dirty="0"/>
              <a:t>Check Report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958653-37B2-B28A-08DF-EA55C6F38F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976" y="1382571"/>
            <a:ext cx="10058400" cy="3035809"/>
          </a:xfrm>
        </p:spPr>
        <p:txBody>
          <a:bodyPr>
            <a:normAutofit fontScale="92500" lnSpcReduction="10000"/>
          </a:bodyPr>
          <a:lstStyle/>
          <a:p>
            <a:r>
              <a:rPr lang="en-US" sz="1900" dirty="0"/>
              <a:t>Checks written in june totaled – 		$148,396.80</a:t>
            </a:r>
          </a:p>
          <a:p>
            <a:r>
              <a:rPr lang="en-US" sz="1900" dirty="0"/>
              <a:t>Checks cleared in june totaled –		$133,744.31</a:t>
            </a:r>
          </a:p>
          <a:p>
            <a:r>
              <a:rPr lang="en-US" sz="1900" dirty="0"/>
              <a:t>Fund transfers in june totaled – 		$71,620.99</a:t>
            </a:r>
          </a:p>
          <a:p>
            <a:r>
              <a:rPr lang="en-US" sz="1900" b="1" u="sng" dirty="0"/>
              <a:t>* Some of the biggest checks include, Sandoval county, Santa Fe, and wright express (</a:t>
            </a:r>
            <a:r>
              <a:rPr lang="en-US" sz="1900" b="1" u="sng" dirty="0" err="1"/>
              <a:t>wex</a:t>
            </a:r>
            <a:r>
              <a:rPr lang="en-US" sz="1900" b="1" u="sng" dirty="0"/>
              <a:t>).</a:t>
            </a:r>
          </a:p>
          <a:p>
            <a:r>
              <a:rPr lang="en-US" sz="1900" dirty="0"/>
              <a:t>Wright express (</a:t>
            </a:r>
            <a:r>
              <a:rPr lang="en-US" sz="1900" dirty="0" err="1"/>
              <a:t>wex</a:t>
            </a:r>
            <a:r>
              <a:rPr lang="en-US" sz="1900" dirty="0"/>
              <a:t>) - 		$65,739.81</a:t>
            </a:r>
          </a:p>
          <a:p>
            <a:r>
              <a:rPr lang="en-US" sz="1900" dirty="0"/>
              <a:t>Santa </a:t>
            </a:r>
            <a:r>
              <a:rPr lang="en-US" sz="1900" dirty="0" err="1"/>
              <a:t>fe</a:t>
            </a:r>
            <a:r>
              <a:rPr lang="en-US" sz="1900" dirty="0"/>
              <a:t> solid waste man – 	$47,119.30</a:t>
            </a:r>
          </a:p>
          <a:p>
            <a:r>
              <a:rPr lang="en-US" sz="1900" dirty="0"/>
              <a:t>Sandoval county  – 	 </a:t>
            </a:r>
            <a:r>
              <a:rPr lang="en-US" sz="1900"/>
              <a:t>	$35,434.94</a:t>
            </a:r>
            <a:endParaRPr lang="en-US" sz="1900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5373D9-5A27-478C-E985-BB5A3DAD19F9}"/>
              </a:ext>
            </a:extLst>
          </p:cNvPr>
          <p:cNvSpPr txBox="1"/>
          <p:nvPr/>
        </p:nvSpPr>
        <p:spPr>
          <a:xfrm>
            <a:off x="11826240" y="6488668"/>
            <a:ext cx="36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CEB549-1A51-7849-FF1B-22D7DBD81C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9027" y="0"/>
            <a:ext cx="772974" cy="74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0698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ow Edg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133</TotalTime>
  <Words>296</Words>
  <Application>Microsoft Office PowerPoint</Application>
  <PresentationFormat>Widescreen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Times New Roman</vt:lpstr>
      <vt:lpstr>Retrospect</vt:lpstr>
      <vt:lpstr>June 2026  Financials</vt:lpstr>
      <vt:lpstr>Balance Sheet Report – June 2026</vt:lpstr>
      <vt:lpstr>Revenue vs Costs – June 2026</vt:lpstr>
      <vt:lpstr>Century Bank (Espanola)</vt:lpstr>
      <vt:lpstr>N.M. Bank &amp; Trust (Tierra Amarilla)</vt:lpstr>
      <vt:lpstr>Check Report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Lovato</dc:creator>
  <cp:lastModifiedBy>Jose Lovato</cp:lastModifiedBy>
  <cp:revision>6</cp:revision>
  <dcterms:created xsi:type="dcterms:W3CDTF">2026-04-27T16:20:05Z</dcterms:created>
  <dcterms:modified xsi:type="dcterms:W3CDTF">2026-07-10T15:42:57Z</dcterms:modified>
</cp:coreProperties>
</file>